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3" r:id="rId11"/>
    <p:sldId id="266" r:id="rId12"/>
    <p:sldId id="269" r:id="rId13"/>
    <p:sldId id="272" r:id="rId14"/>
    <p:sldId id="273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341D3-16B3-4BA6-8CFE-6167192323B2}" v="1624" dt="2022-05-07T20:24:19.157"/>
    <p1510:client id="{18ECC38D-8B0B-4315-B81F-18323FE127F9}" v="179" dt="2022-05-08T20:15:47.521"/>
    <p1510:client id="{87CD591D-5DB1-4FD0-8A2A-4385ED4C98BB}" v="135" dt="2022-05-07T14:14:28.881"/>
    <p1510:client id="{A2E4625E-A0DF-426F-90AA-0D73D7D9C331}" v="8" dt="2022-05-07T12:53:47.933"/>
    <p1510:client id="{ED9B0A99-442E-4BFD-8DA0-D94B49A5422F}" v="176" dt="2022-05-07T19:51:34.973"/>
    <p1510:client id="{FF89BD27-00E5-43EE-8D1C-9FF680883B3D}" v="10" dt="2022-05-08T20:38:20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0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FF704-0E76-4523-B0F0-BC57FEAA41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E78C8F-330C-4E16-8FA5-C2770CE7430D}">
      <dgm:prSet/>
      <dgm:spPr/>
      <dgm:t>
        <a:bodyPr/>
        <a:lstStyle/>
        <a:p>
          <a:r>
            <a:rPr lang="fr-FR"/>
            <a:t>Java comme langage de programmation.</a:t>
          </a:r>
          <a:endParaRPr lang="en-US"/>
        </a:p>
      </dgm:t>
    </dgm:pt>
    <dgm:pt modelId="{12034F2B-5CDA-41BF-8CA8-8E5C8BB2F743}" type="parTrans" cxnId="{59384A83-4869-43A9-A663-267A6BC7728F}">
      <dgm:prSet/>
      <dgm:spPr/>
      <dgm:t>
        <a:bodyPr/>
        <a:lstStyle/>
        <a:p>
          <a:endParaRPr lang="en-US"/>
        </a:p>
      </dgm:t>
    </dgm:pt>
    <dgm:pt modelId="{BAF794CC-EA75-4951-A368-BABA73C04DA9}" type="sibTrans" cxnId="{59384A83-4869-43A9-A663-267A6BC7728F}">
      <dgm:prSet/>
      <dgm:spPr/>
      <dgm:t>
        <a:bodyPr/>
        <a:lstStyle/>
        <a:p>
          <a:endParaRPr lang="en-US"/>
        </a:p>
      </dgm:t>
    </dgm:pt>
    <dgm:pt modelId="{03E2158C-C448-4F93-8034-7F2A387A4B99}">
      <dgm:prSet/>
      <dgm:spPr/>
      <dgm:t>
        <a:bodyPr/>
        <a:lstStyle/>
        <a:p>
          <a:r>
            <a:rPr lang="fr-FR"/>
            <a:t>Librairie LeJOS: firmware de programmation pour la brique EV3.</a:t>
          </a:r>
          <a:endParaRPr lang="en-US"/>
        </a:p>
      </dgm:t>
    </dgm:pt>
    <dgm:pt modelId="{7E7CECD4-2B37-47B9-9599-D3A723996099}" type="parTrans" cxnId="{5FCF162F-8BB6-4BAC-B3A4-56FB70C5FC78}">
      <dgm:prSet/>
      <dgm:spPr/>
      <dgm:t>
        <a:bodyPr/>
        <a:lstStyle/>
        <a:p>
          <a:endParaRPr lang="en-US"/>
        </a:p>
      </dgm:t>
    </dgm:pt>
    <dgm:pt modelId="{2DF70F5A-B343-4EE1-8C9A-F144789A92D7}" type="sibTrans" cxnId="{5FCF162F-8BB6-4BAC-B3A4-56FB70C5FC78}">
      <dgm:prSet/>
      <dgm:spPr/>
      <dgm:t>
        <a:bodyPr/>
        <a:lstStyle/>
        <a:p>
          <a:endParaRPr lang="en-US"/>
        </a:p>
      </dgm:t>
    </dgm:pt>
    <dgm:pt modelId="{1E1B1306-9CC8-4405-B2E1-223A8B62D329}">
      <dgm:prSet/>
      <dgm:spPr/>
      <dgm:t>
        <a:bodyPr/>
        <a:lstStyle/>
        <a:p>
          <a:r>
            <a:rPr lang="fr-FR"/>
            <a:t>Git.</a:t>
          </a:r>
          <a:endParaRPr lang="en-US"/>
        </a:p>
      </dgm:t>
    </dgm:pt>
    <dgm:pt modelId="{5C35E65F-84B7-4A59-8825-4147C47803C8}" type="parTrans" cxnId="{FF2CB4F8-150A-44DD-BCB6-574EAC8A2345}">
      <dgm:prSet/>
      <dgm:spPr/>
      <dgm:t>
        <a:bodyPr/>
        <a:lstStyle/>
        <a:p>
          <a:endParaRPr lang="en-US"/>
        </a:p>
      </dgm:t>
    </dgm:pt>
    <dgm:pt modelId="{BEB3C2AC-83DC-4800-A501-6A7A428F7348}" type="sibTrans" cxnId="{FF2CB4F8-150A-44DD-BCB6-574EAC8A2345}">
      <dgm:prSet/>
      <dgm:spPr/>
      <dgm:t>
        <a:bodyPr/>
        <a:lstStyle/>
        <a:p>
          <a:endParaRPr lang="en-US"/>
        </a:p>
      </dgm:t>
    </dgm:pt>
    <dgm:pt modelId="{1546F6A2-AED0-47A4-A61F-955048538261}" type="pres">
      <dgm:prSet presAssocID="{483FF704-0E76-4523-B0F0-BC57FEAA4148}" presName="linear" presStyleCnt="0">
        <dgm:presLayoutVars>
          <dgm:animLvl val="lvl"/>
          <dgm:resizeHandles val="exact"/>
        </dgm:presLayoutVars>
      </dgm:prSet>
      <dgm:spPr/>
    </dgm:pt>
    <dgm:pt modelId="{CDE732FC-B727-488B-952E-A55EBE13D0D3}" type="pres">
      <dgm:prSet presAssocID="{90E78C8F-330C-4E16-8FA5-C2770CE743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4EF3B9-1EBA-45FD-8139-6FB2E0C2DDF4}" type="pres">
      <dgm:prSet presAssocID="{BAF794CC-EA75-4951-A368-BABA73C04DA9}" presName="spacer" presStyleCnt="0"/>
      <dgm:spPr/>
    </dgm:pt>
    <dgm:pt modelId="{4BE17815-36B5-41B0-BC99-751E23922100}" type="pres">
      <dgm:prSet presAssocID="{03E2158C-C448-4F93-8034-7F2A387A4B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2A0E14-0715-4BE9-B379-B687A3EB4828}" type="pres">
      <dgm:prSet presAssocID="{2DF70F5A-B343-4EE1-8C9A-F144789A92D7}" presName="spacer" presStyleCnt="0"/>
      <dgm:spPr/>
    </dgm:pt>
    <dgm:pt modelId="{79326E48-FE2B-4EBA-AE26-8E79729CA52D}" type="pres">
      <dgm:prSet presAssocID="{1E1B1306-9CC8-4405-B2E1-223A8B62D32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FCF162F-8BB6-4BAC-B3A4-56FB70C5FC78}" srcId="{483FF704-0E76-4523-B0F0-BC57FEAA4148}" destId="{03E2158C-C448-4F93-8034-7F2A387A4B99}" srcOrd="1" destOrd="0" parTransId="{7E7CECD4-2B37-47B9-9599-D3A723996099}" sibTransId="{2DF70F5A-B343-4EE1-8C9A-F144789A92D7}"/>
    <dgm:cxn modelId="{0BAE145F-773D-4CD1-8F42-B376D2B39797}" type="presOf" srcId="{1E1B1306-9CC8-4405-B2E1-223A8B62D329}" destId="{79326E48-FE2B-4EBA-AE26-8E79729CA52D}" srcOrd="0" destOrd="0" presId="urn:microsoft.com/office/officeart/2005/8/layout/vList2"/>
    <dgm:cxn modelId="{9FFE4A47-CA15-4FF8-9C9D-C4E1F3E2F66D}" type="presOf" srcId="{483FF704-0E76-4523-B0F0-BC57FEAA4148}" destId="{1546F6A2-AED0-47A4-A61F-955048538261}" srcOrd="0" destOrd="0" presId="urn:microsoft.com/office/officeart/2005/8/layout/vList2"/>
    <dgm:cxn modelId="{600A0D7E-8557-420C-9159-788B5429A55B}" type="presOf" srcId="{03E2158C-C448-4F93-8034-7F2A387A4B99}" destId="{4BE17815-36B5-41B0-BC99-751E23922100}" srcOrd="0" destOrd="0" presId="urn:microsoft.com/office/officeart/2005/8/layout/vList2"/>
    <dgm:cxn modelId="{57898E80-2710-4073-84C3-A981EA3C92F6}" type="presOf" srcId="{90E78C8F-330C-4E16-8FA5-C2770CE7430D}" destId="{CDE732FC-B727-488B-952E-A55EBE13D0D3}" srcOrd="0" destOrd="0" presId="urn:microsoft.com/office/officeart/2005/8/layout/vList2"/>
    <dgm:cxn modelId="{59384A83-4869-43A9-A663-267A6BC7728F}" srcId="{483FF704-0E76-4523-B0F0-BC57FEAA4148}" destId="{90E78C8F-330C-4E16-8FA5-C2770CE7430D}" srcOrd="0" destOrd="0" parTransId="{12034F2B-5CDA-41BF-8CA8-8E5C8BB2F743}" sibTransId="{BAF794CC-EA75-4951-A368-BABA73C04DA9}"/>
    <dgm:cxn modelId="{FF2CB4F8-150A-44DD-BCB6-574EAC8A2345}" srcId="{483FF704-0E76-4523-B0F0-BC57FEAA4148}" destId="{1E1B1306-9CC8-4405-B2E1-223A8B62D329}" srcOrd="2" destOrd="0" parTransId="{5C35E65F-84B7-4A59-8825-4147C47803C8}" sibTransId="{BEB3C2AC-83DC-4800-A501-6A7A428F7348}"/>
    <dgm:cxn modelId="{95659C7F-C5A2-466C-B0A4-AD9C069641F1}" type="presParOf" srcId="{1546F6A2-AED0-47A4-A61F-955048538261}" destId="{CDE732FC-B727-488B-952E-A55EBE13D0D3}" srcOrd="0" destOrd="0" presId="urn:microsoft.com/office/officeart/2005/8/layout/vList2"/>
    <dgm:cxn modelId="{C35388EA-C428-4581-8160-142D10392DE2}" type="presParOf" srcId="{1546F6A2-AED0-47A4-A61F-955048538261}" destId="{184EF3B9-1EBA-45FD-8139-6FB2E0C2DDF4}" srcOrd="1" destOrd="0" presId="urn:microsoft.com/office/officeart/2005/8/layout/vList2"/>
    <dgm:cxn modelId="{8D0B16D3-8B3D-4D3F-B244-D8A47E6C2EF5}" type="presParOf" srcId="{1546F6A2-AED0-47A4-A61F-955048538261}" destId="{4BE17815-36B5-41B0-BC99-751E23922100}" srcOrd="2" destOrd="0" presId="urn:microsoft.com/office/officeart/2005/8/layout/vList2"/>
    <dgm:cxn modelId="{CA205083-C7FC-4968-BE03-A7D5860A0A3A}" type="presParOf" srcId="{1546F6A2-AED0-47A4-A61F-955048538261}" destId="{6B2A0E14-0715-4BE9-B379-B687A3EB4828}" srcOrd="3" destOrd="0" presId="urn:microsoft.com/office/officeart/2005/8/layout/vList2"/>
    <dgm:cxn modelId="{383A93E8-8BEB-4C65-8A80-CECD46323150}" type="presParOf" srcId="{1546F6A2-AED0-47A4-A61F-955048538261}" destId="{79326E48-FE2B-4EBA-AE26-8E79729CA5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5F1A6-B816-4D1B-BF2B-425EE3F9D17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3FFC18-DDCB-4AB4-BA6B-53853D620C1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Proportional-integral-derivative mechanism.</a:t>
          </a:r>
          <a:endParaRPr lang="en-US"/>
        </a:p>
      </dgm:t>
    </dgm:pt>
    <dgm:pt modelId="{8EEBE491-09A1-41AE-A14E-F3C446607470}" type="parTrans" cxnId="{B1EF27AF-3019-480F-87E8-BFF18B803D07}">
      <dgm:prSet/>
      <dgm:spPr/>
      <dgm:t>
        <a:bodyPr/>
        <a:lstStyle/>
        <a:p>
          <a:endParaRPr lang="en-US"/>
        </a:p>
      </dgm:t>
    </dgm:pt>
    <dgm:pt modelId="{82AC1172-5399-44A6-B601-6D09871F7F55}" type="sibTrans" cxnId="{B1EF27AF-3019-480F-87E8-BFF18B803D07}">
      <dgm:prSet/>
      <dgm:spPr/>
      <dgm:t>
        <a:bodyPr/>
        <a:lstStyle/>
        <a:p>
          <a:endParaRPr lang="en-US"/>
        </a:p>
      </dgm:t>
    </dgm:pt>
    <dgm:pt modelId="{EC8939B0-59E7-4610-8DC5-551087D4CBF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Un algorithme de correction d’erreurs très utilisé dans l’industrie.</a:t>
          </a:r>
          <a:endParaRPr lang="en-US"/>
        </a:p>
      </dgm:t>
    </dgm:pt>
    <dgm:pt modelId="{579FB2E6-B873-4526-94FA-45723E5D7976}" type="parTrans" cxnId="{DA79A288-DE94-429C-915B-A13F425931E2}">
      <dgm:prSet/>
      <dgm:spPr/>
      <dgm:t>
        <a:bodyPr/>
        <a:lstStyle/>
        <a:p>
          <a:endParaRPr lang="en-US"/>
        </a:p>
      </dgm:t>
    </dgm:pt>
    <dgm:pt modelId="{76449554-2C78-40C7-B379-668F1BF9AACB}" type="sibTrans" cxnId="{DA79A288-DE94-429C-915B-A13F425931E2}">
      <dgm:prSet/>
      <dgm:spPr/>
      <dgm:t>
        <a:bodyPr/>
        <a:lstStyle/>
        <a:p>
          <a:endParaRPr lang="en-US"/>
        </a:p>
      </dgm:t>
    </dgm:pt>
    <dgm:pt modelId="{57E9459F-7F5D-48BD-8D0E-CD5E4DD3D0FF}" type="pres">
      <dgm:prSet presAssocID="{0015F1A6-B816-4D1B-BF2B-425EE3F9D17D}" presName="root" presStyleCnt="0">
        <dgm:presLayoutVars>
          <dgm:dir/>
          <dgm:resizeHandles val="exact"/>
        </dgm:presLayoutVars>
      </dgm:prSet>
      <dgm:spPr/>
    </dgm:pt>
    <dgm:pt modelId="{5498DF45-9EF4-4282-89E4-14EBCE67B7CB}" type="pres">
      <dgm:prSet presAssocID="{A43FFC18-DDCB-4AB4-BA6B-53853D620C1F}" presName="compNode" presStyleCnt="0"/>
      <dgm:spPr/>
    </dgm:pt>
    <dgm:pt modelId="{B0716AE5-4E06-490D-AC2E-4D214FF88CBD}" type="pres">
      <dgm:prSet presAssocID="{A43FFC18-DDCB-4AB4-BA6B-53853D620C1F}" presName="bgRect" presStyleLbl="bgShp" presStyleIdx="0" presStyleCnt="2"/>
      <dgm:spPr/>
    </dgm:pt>
    <dgm:pt modelId="{337E4A33-C3C3-455E-BDC9-B9583E174F06}" type="pres">
      <dgm:prSet presAssocID="{A43FFC18-DDCB-4AB4-BA6B-53853D620C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306B726-E930-47A6-846E-2D2C9F7E947E}" type="pres">
      <dgm:prSet presAssocID="{A43FFC18-DDCB-4AB4-BA6B-53853D620C1F}" presName="spaceRect" presStyleCnt="0"/>
      <dgm:spPr/>
    </dgm:pt>
    <dgm:pt modelId="{28E99943-62F4-4B85-A9B7-D06F448833C1}" type="pres">
      <dgm:prSet presAssocID="{A43FFC18-DDCB-4AB4-BA6B-53853D620C1F}" presName="parTx" presStyleLbl="revTx" presStyleIdx="0" presStyleCnt="2">
        <dgm:presLayoutVars>
          <dgm:chMax val="0"/>
          <dgm:chPref val="0"/>
        </dgm:presLayoutVars>
      </dgm:prSet>
      <dgm:spPr/>
    </dgm:pt>
    <dgm:pt modelId="{D031EC4D-B091-4CE6-B0BF-D0D7441B9885}" type="pres">
      <dgm:prSet presAssocID="{82AC1172-5399-44A6-B601-6D09871F7F55}" presName="sibTrans" presStyleCnt="0"/>
      <dgm:spPr/>
    </dgm:pt>
    <dgm:pt modelId="{4D4B1FE7-CD07-4A4A-8652-D123097EBEFB}" type="pres">
      <dgm:prSet presAssocID="{EC8939B0-59E7-4610-8DC5-551087D4CBF6}" presName="compNode" presStyleCnt="0"/>
      <dgm:spPr/>
    </dgm:pt>
    <dgm:pt modelId="{A07CCA38-F500-431D-9228-62A8F33014D9}" type="pres">
      <dgm:prSet presAssocID="{EC8939B0-59E7-4610-8DC5-551087D4CBF6}" presName="bgRect" presStyleLbl="bgShp" presStyleIdx="1" presStyleCnt="2"/>
      <dgm:spPr/>
    </dgm:pt>
    <dgm:pt modelId="{11F1C93B-D2E7-4379-87BA-0CDDEC6C76D9}" type="pres">
      <dgm:prSet presAssocID="{EC8939B0-59E7-4610-8DC5-551087D4CB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E42F124-EACD-4199-A674-8FCEC68C652C}" type="pres">
      <dgm:prSet presAssocID="{EC8939B0-59E7-4610-8DC5-551087D4CBF6}" presName="spaceRect" presStyleCnt="0"/>
      <dgm:spPr/>
    </dgm:pt>
    <dgm:pt modelId="{BB377D1F-FC4B-42B8-A997-72AD8096B5C1}" type="pres">
      <dgm:prSet presAssocID="{EC8939B0-59E7-4610-8DC5-551087D4CB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D9B010D-1A6A-4AA5-A944-7BB696C53885}" type="presOf" srcId="{EC8939B0-59E7-4610-8DC5-551087D4CBF6}" destId="{BB377D1F-FC4B-42B8-A997-72AD8096B5C1}" srcOrd="0" destOrd="0" presId="urn:microsoft.com/office/officeart/2018/2/layout/IconVerticalSolidList"/>
    <dgm:cxn modelId="{D80D8C64-F396-4CAC-9EC2-4D22FAA1175F}" type="presOf" srcId="{A43FFC18-DDCB-4AB4-BA6B-53853D620C1F}" destId="{28E99943-62F4-4B85-A9B7-D06F448833C1}" srcOrd="0" destOrd="0" presId="urn:microsoft.com/office/officeart/2018/2/layout/IconVerticalSolidList"/>
    <dgm:cxn modelId="{DA79A288-DE94-429C-915B-A13F425931E2}" srcId="{0015F1A6-B816-4D1B-BF2B-425EE3F9D17D}" destId="{EC8939B0-59E7-4610-8DC5-551087D4CBF6}" srcOrd="1" destOrd="0" parTransId="{579FB2E6-B873-4526-94FA-45723E5D7976}" sibTransId="{76449554-2C78-40C7-B379-668F1BF9AACB}"/>
    <dgm:cxn modelId="{B1EF27AF-3019-480F-87E8-BFF18B803D07}" srcId="{0015F1A6-B816-4D1B-BF2B-425EE3F9D17D}" destId="{A43FFC18-DDCB-4AB4-BA6B-53853D620C1F}" srcOrd="0" destOrd="0" parTransId="{8EEBE491-09A1-41AE-A14E-F3C446607470}" sibTransId="{82AC1172-5399-44A6-B601-6D09871F7F55}"/>
    <dgm:cxn modelId="{B571E5CE-05A3-4BDD-A89E-C843BAF3499E}" type="presOf" srcId="{0015F1A6-B816-4D1B-BF2B-425EE3F9D17D}" destId="{57E9459F-7F5D-48BD-8D0E-CD5E4DD3D0FF}" srcOrd="0" destOrd="0" presId="urn:microsoft.com/office/officeart/2018/2/layout/IconVerticalSolidList"/>
    <dgm:cxn modelId="{A4F32915-D7B1-416B-B62E-4D56693BAEFB}" type="presParOf" srcId="{57E9459F-7F5D-48BD-8D0E-CD5E4DD3D0FF}" destId="{5498DF45-9EF4-4282-89E4-14EBCE67B7CB}" srcOrd="0" destOrd="0" presId="urn:microsoft.com/office/officeart/2018/2/layout/IconVerticalSolidList"/>
    <dgm:cxn modelId="{AD22801D-D108-4DE9-9170-33D1BE095ED8}" type="presParOf" srcId="{5498DF45-9EF4-4282-89E4-14EBCE67B7CB}" destId="{B0716AE5-4E06-490D-AC2E-4D214FF88CBD}" srcOrd="0" destOrd="0" presId="urn:microsoft.com/office/officeart/2018/2/layout/IconVerticalSolidList"/>
    <dgm:cxn modelId="{F4563956-7DAF-406B-B50F-7E95CD44DD6D}" type="presParOf" srcId="{5498DF45-9EF4-4282-89E4-14EBCE67B7CB}" destId="{337E4A33-C3C3-455E-BDC9-B9583E174F06}" srcOrd="1" destOrd="0" presId="urn:microsoft.com/office/officeart/2018/2/layout/IconVerticalSolidList"/>
    <dgm:cxn modelId="{D4975D00-24F7-48B1-89A9-C66C69946AD7}" type="presParOf" srcId="{5498DF45-9EF4-4282-89E4-14EBCE67B7CB}" destId="{7306B726-E930-47A6-846E-2D2C9F7E947E}" srcOrd="2" destOrd="0" presId="urn:microsoft.com/office/officeart/2018/2/layout/IconVerticalSolidList"/>
    <dgm:cxn modelId="{682DDF2E-D4BB-4CEB-873B-FA56F3A2B573}" type="presParOf" srcId="{5498DF45-9EF4-4282-89E4-14EBCE67B7CB}" destId="{28E99943-62F4-4B85-A9B7-D06F448833C1}" srcOrd="3" destOrd="0" presId="urn:microsoft.com/office/officeart/2018/2/layout/IconVerticalSolidList"/>
    <dgm:cxn modelId="{CB3E64C0-A11F-4248-9798-4E111461288C}" type="presParOf" srcId="{57E9459F-7F5D-48BD-8D0E-CD5E4DD3D0FF}" destId="{D031EC4D-B091-4CE6-B0BF-D0D7441B9885}" srcOrd="1" destOrd="0" presId="urn:microsoft.com/office/officeart/2018/2/layout/IconVerticalSolidList"/>
    <dgm:cxn modelId="{263DFE19-CC07-4122-850B-53053EAFBB19}" type="presParOf" srcId="{57E9459F-7F5D-48BD-8D0E-CD5E4DD3D0FF}" destId="{4D4B1FE7-CD07-4A4A-8652-D123097EBEFB}" srcOrd="2" destOrd="0" presId="urn:microsoft.com/office/officeart/2018/2/layout/IconVerticalSolidList"/>
    <dgm:cxn modelId="{4D7C6CD7-9EF7-41C5-88F8-455C7BE35CF9}" type="presParOf" srcId="{4D4B1FE7-CD07-4A4A-8652-D123097EBEFB}" destId="{A07CCA38-F500-431D-9228-62A8F33014D9}" srcOrd="0" destOrd="0" presId="urn:microsoft.com/office/officeart/2018/2/layout/IconVerticalSolidList"/>
    <dgm:cxn modelId="{97A3532E-570E-48F6-B27C-5BA6C4BB3C78}" type="presParOf" srcId="{4D4B1FE7-CD07-4A4A-8652-D123097EBEFB}" destId="{11F1C93B-D2E7-4379-87BA-0CDDEC6C76D9}" srcOrd="1" destOrd="0" presId="urn:microsoft.com/office/officeart/2018/2/layout/IconVerticalSolidList"/>
    <dgm:cxn modelId="{AA0355A1-68D3-4F1C-ACCB-245A512FBEE8}" type="presParOf" srcId="{4D4B1FE7-CD07-4A4A-8652-D123097EBEFB}" destId="{DE42F124-EACD-4199-A674-8FCEC68C652C}" srcOrd="2" destOrd="0" presId="urn:microsoft.com/office/officeart/2018/2/layout/IconVerticalSolidList"/>
    <dgm:cxn modelId="{B9DB9836-321E-4790-99CA-090E4251CA91}" type="presParOf" srcId="{4D4B1FE7-CD07-4A4A-8652-D123097EBEFB}" destId="{BB377D1F-FC4B-42B8-A997-72AD8096B5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732FC-B727-488B-952E-A55EBE13D0D3}">
      <dsp:nvSpPr>
        <dsp:cNvPr id="0" name=""/>
        <dsp:cNvSpPr/>
      </dsp:nvSpPr>
      <dsp:spPr>
        <a:xfrm>
          <a:off x="0" y="415081"/>
          <a:ext cx="6578523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Java comme langage de programmation.</a:t>
          </a:r>
          <a:endParaRPr lang="en-US" sz="3300" kern="1200"/>
        </a:p>
      </dsp:txBody>
      <dsp:txXfrm>
        <a:off x="64083" y="479164"/>
        <a:ext cx="6450357" cy="1184574"/>
      </dsp:txXfrm>
    </dsp:sp>
    <dsp:sp modelId="{4BE17815-36B5-41B0-BC99-751E23922100}">
      <dsp:nvSpPr>
        <dsp:cNvPr id="0" name=""/>
        <dsp:cNvSpPr/>
      </dsp:nvSpPr>
      <dsp:spPr>
        <a:xfrm>
          <a:off x="0" y="1822861"/>
          <a:ext cx="6578523" cy="13127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Librairie LeJOS: firmware de programmation pour la brique EV3.</a:t>
          </a:r>
          <a:endParaRPr lang="en-US" sz="3300" kern="1200"/>
        </a:p>
      </dsp:txBody>
      <dsp:txXfrm>
        <a:off x="64083" y="1886944"/>
        <a:ext cx="6450357" cy="1184574"/>
      </dsp:txXfrm>
    </dsp:sp>
    <dsp:sp modelId="{79326E48-FE2B-4EBA-AE26-8E79729CA52D}">
      <dsp:nvSpPr>
        <dsp:cNvPr id="0" name=""/>
        <dsp:cNvSpPr/>
      </dsp:nvSpPr>
      <dsp:spPr>
        <a:xfrm>
          <a:off x="0" y="3230641"/>
          <a:ext cx="6578523" cy="13127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Git.</a:t>
          </a:r>
          <a:endParaRPr lang="en-US" sz="3300" kern="1200"/>
        </a:p>
      </dsp:txBody>
      <dsp:txXfrm>
        <a:off x="64083" y="3294724"/>
        <a:ext cx="6450357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16AE5-4E06-490D-AC2E-4D214FF88CBD}">
      <dsp:nvSpPr>
        <dsp:cNvPr id="0" name=""/>
        <dsp:cNvSpPr/>
      </dsp:nvSpPr>
      <dsp:spPr>
        <a:xfrm>
          <a:off x="0" y="695452"/>
          <a:ext cx="5716988" cy="12839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E4A33-C3C3-455E-BDC9-B9583E174F06}">
      <dsp:nvSpPr>
        <dsp:cNvPr id="0" name=""/>
        <dsp:cNvSpPr/>
      </dsp:nvSpPr>
      <dsp:spPr>
        <a:xfrm>
          <a:off x="388383" y="984333"/>
          <a:ext cx="706151" cy="7061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99943-62F4-4B85-A9B7-D06F448833C1}">
      <dsp:nvSpPr>
        <dsp:cNvPr id="0" name=""/>
        <dsp:cNvSpPr/>
      </dsp:nvSpPr>
      <dsp:spPr>
        <a:xfrm>
          <a:off x="1482919" y="695452"/>
          <a:ext cx="4234068" cy="128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881" tIns="135881" rIns="135881" bIns="13588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Proportional-integral-derivative mechanism.</a:t>
          </a:r>
          <a:endParaRPr lang="en-US" sz="2100" kern="1200"/>
        </a:p>
      </dsp:txBody>
      <dsp:txXfrm>
        <a:off x="1482919" y="695452"/>
        <a:ext cx="4234068" cy="1283912"/>
      </dsp:txXfrm>
    </dsp:sp>
    <dsp:sp modelId="{A07CCA38-F500-431D-9228-62A8F33014D9}">
      <dsp:nvSpPr>
        <dsp:cNvPr id="0" name=""/>
        <dsp:cNvSpPr/>
      </dsp:nvSpPr>
      <dsp:spPr>
        <a:xfrm>
          <a:off x="0" y="2300343"/>
          <a:ext cx="5716988" cy="12839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1C93B-D2E7-4379-87BA-0CDDEC6C76D9}">
      <dsp:nvSpPr>
        <dsp:cNvPr id="0" name=""/>
        <dsp:cNvSpPr/>
      </dsp:nvSpPr>
      <dsp:spPr>
        <a:xfrm>
          <a:off x="388383" y="2589223"/>
          <a:ext cx="706151" cy="7061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77D1F-FC4B-42B8-A997-72AD8096B5C1}">
      <dsp:nvSpPr>
        <dsp:cNvPr id="0" name=""/>
        <dsp:cNvSpPr/>
      </dsp:nvSpPr>
      <dsp:spPr>
        <a:xfrm>
          <a:off x="1482919" y="2300343"/>
          <a:ext cx="4234068" cy="1283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881" tIns="135881" rIns="135881" bIns="13588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Un algorithme de correction d’erreurs très utilisé dans l’industrie.</a:t>
          </a:r>
          <a:endParaRPr lang="en-US" sz="2100" kern="1200"/>
        </a:p>
      </dsp:txBody>
      <dsp:txXfrm>
        <a:off x="1482919" y="2300343"/>
        <a:ext cx="4234068" cy="1283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41A9-7933-45D8-B9BF-9EDEEC2FB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86A11-6E1B-44F0-807C-4FE08CA7A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439A-2E4C-46A5-9FE8-61BFB85D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B35E-7B3B-4E77-8C2B-003DFF0C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88A3-70DE-440E-BB93-4B98BE33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A76A-0572-404F-A4CB-8FFC13D5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4CE75-1663-4639-814A-CAC493CCE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3F109-A49F-4D64-B764-F93F7119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474B-140D-4E0C-958B-26D0AD55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8F3B-A28A-4FA6-B8CC-1591BE97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9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32430-A761-438E-912C-611755675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67F77-D390-4F2A-879C-145EE5B73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6973-DFB2-4496-B7A0-3E457B5E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49A8-527C-4FA3-BE17-50B4C0D9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8E4DD-E84E-459E-9BD9-47AEFF42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9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90B4-16EB-4F86-86A9-AF120CA9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21449-3D09-4AED-B4B2-DCF6BD4E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A6B8B-F6D9-4BF7-BA42-BCDB4803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6F428-D614-4179-B476-A7AF7039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8EBFB-623A-45FD-B0A6-3BAD75EF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D868-7152-4FED-8A2B-ED30A8D2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83EE2-854E-44AD-AC62-44E604BA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FC3-D08F-447F-A72A-9AB10C23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637E4-DC68-44E4-AEA6-2E5632C4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BF0E-8C65-4844-A980-9DCDF1AB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A7-31D0-4419-A789-39A2ABBA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65AA-B54A-4EB5-853A-A5BC3DEEB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91DF0-A9F3-42D2-870E-FB951174F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7DD9B-8061-47C4-8B75-F33ABE15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3DBC8-01B3-479D-B72A-F35AC78E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2D6D7-0F0F-479F-8C41-86A3C06A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DCB3-52C5-416B-9539-C7FDF88F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C3A7E-B2FB-4ACF-BCFE-9CE6A2558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17E0A-13B4-441F-BB5B-1C23A923E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6209B-5FBB-471D-A6D3-504A50AB1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857FF-6D3A-4B91-A520-E6ABD86D8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0840-E928-42FD-9003-5420A961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4211D-4AD4-4126-AEA6-9C57EAD4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9D678-4E8D-49D2-8D08-F35738B4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0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1FC5-7318-478A-8123-A2A45011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AA836-5454-4941-A090-BB8B1E1E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4E15D-DA2D-4FD8-A465-6B03CB1C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E533C-AD16-41FE-9DCF-F29A11C8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9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294EE-C89C-4B7B-A18F-CA061CA8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3EB5B-B502-4F96-ADDF-985BF8A2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BFBB9-06E6-4C73-9505-78BE4951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9F02-FD6E-4BED-9CDC-E54D3E12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382F0-0C87-4A43-9037-1E27F2C5B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A080A-4F29-49C1-93DD-73607FAC3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413CB-A0CF-42D1-A71D-B9598E4A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53081-D7E2-4C68-95E2-923E55CC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463B3-7BD6-40A0-900F-38FC0F20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C5E7-20D9-443D-9A8D-B94525FC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E49C8-2E3B-4284-AEF7-B1DCAC092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84FCF-40B8-447D-A28A-5C1AAF996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E0D96-7DD5-4FB2-B2F7-4FEB8639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E0430-C5D5-472A-8F68-0BB2B270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04891-5A2B-4699-BF37-95525FD4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0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78A74-9788-44C7-BF37-DECE7225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768D4-6719-432B-A6CB-44D8FA21C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2F28-BA99-4E8F-9F79-3E9666739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4300A-2986-4F09-A5EE-E85BBD79306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8636F-143E-4584-9E73-B587BE835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8E9F-D37B-461D-A648-CD595019A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3937A-6D43-4027-A152-274B45F35B1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6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04471-9A3E-4C4E-88D2-7A89F31F5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/>
          </a:bodyPr>
          <a:lstStyle/>
          <a:p>
            <a:pPr algn="l"/>
            <a:r>
              <a:rPr lang="en-US" sz="7200"/>
              <a:t>Robot Mindstorm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FCB31-588F-4CA6-A5ED-3CEF6523C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480" y="1234285"/>
            <a:ext cx="5013661" cy="1683292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LY Alexandre – CHAU Julien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79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17DCE-6552-4DCC-A141-A996AC04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FR" sz="4800">
                <a:solidFill>
                  <a:schemeClr val="bg1"/>
                </a:solidFill>
              </a:rPr>
              <a:t>Principes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63EA-D777-4507-9C61-F25BA6A9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000" err="1">
                <a:solidFill>
                  <a:schemeClr val="bg1"/>
                </a:solidFill>
              </a:rPr>
              <a:t>Proportional</a:t>
            </a:r>
            <a:endParaRPr lang="fr-FR" sz="2000">
              <a:solidFill>
                <a:schemeClr val="bg1"/>
              </a:solidFill>
            </a:endParaRPr>
          </a:p>
          <a:p>
            <a:endParaRPr lang="fr-FR" sz="200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56A00C-C6FB-4482-AFA7-7F5A4C1C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2202284"/>
            <a:ext cx="6642532" cy="1875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70F6BD-9B48-3700-AF82-E94B3C328F2B}"/>
              </a:ext>
            </a:extLst>
          </p:cNvPr>
          <p:cNvSpPr txBox="1"/>
          <p:nvPr/>
        </p:nvSpPr>
        <p:spPr>
          <a:xfrm>
            <a:off x="4954772" y="5973725"/>
            <a:ext cx="51886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https://www.inpharmix.com/jps/PID_Controller_For_Lego_Mindstorms_Robots.html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0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12717-B6FB-4C12-8D15-7C2CB6AC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Pseudocode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92D8F1D-C89F-4DDE-BE07-21CCCC9F50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3713" y="2152605"/>
            <a:ext cx="55345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previous_error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:= 0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 Unicode MS"/>
              <a:ea typeface="Arial Unicode MS"/>
              <a:cs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loop: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 Unicode MS"/>
              <a:ea typeface="Arial Unicode MS"/>
              <a:cs typeface="Arial Unicode M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 Unicode MS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error := setpoint -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measured_value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 Unicode MS"/>
              <a:ea typeface="Arial Unicode MS"/>
              <a:cs typeface="Arial Unicode M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 Unicode MS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proportional := error;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 Unicode MS"/>
              <a:ea typeface="Arial Unicode MS"/>
              <a:cs typeface="Arial Unicode M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 Unicode MS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output :=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Kp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× proportional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 Unicode MS"/>
              <a:ea typeface="Arial Unicode MS"/>
              <a:cs typeface="Arial Unicode MS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 Unicode MS"/>
                <a:ea typeface="Arial Unicode MS"/>
                <a:cs typeface="Arial Unicode MS"/>
              </a:rPr>
              <a:t>   </a:t>
            </a:r>
            <a:r>
              <a:rPr lang="en-US" altLang="en-US" sz="1800" dirty="0" err="1">
                <a:latin typeface="Arial Unicode MS"/>
                <a:ea typeface="Arial Unicode MS"/>
                <a:cs typeface="Arial Unicode MS"/>
              </a:rPr>
              <a:t>robot.turn</a:t>
            </a:r>
            <a:r>
              <a:rPr lang="en-US" altLang="en-US" sz="1800" dirty="0">
                <a:latin typeface="Arial Unicode MS"/>
                <a:ea typeface="Arial Unicode MS"/>
                <a:cs typeface="Arial Unicode MS"/>
              </a:rPr>
              <a:t>(speed + </a:t>
            </a:r>
            <a:r>
              <a:rPr lang="en-US" altLang="en-US" sz="1800" dirty="0" err="1">
                <a:latin typeface="Arial Unicode MS"/>
                <a:ea typeface="Arial Unicode MS"/>
                <a:cs typeface="Arial Unicode MS"/>
              </a:rPr>
              <a:t>output,speed</a:t>
            </a:r>
            <a:r>
              <a:rPr lang="en-US" altLang="en-US" sz="1800" dirty="0">
                <a:latin typeface="Arial Unicode MS"/>
                <a:ea typeface="Arial Unicode MS"/>
                <a:cs typeface="Arial Unicode MS"/>
              </a:rPr>
              <a:t> – output)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 Unicode MS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previous_error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:= error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 Unicode MS"/>
              <a:ea typeface="Arial Unicode MS"/>
              <a:cs typeface="Arial Unicode M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 Unicode MS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goto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loop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08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4B5B5-54E1-4887-83A3-B4155D6E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Difficultés</a:t>
            </a:r>
            <a:endParaRPr lang="en-US" kern="1200" err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A67299-7FB0-9252-712A-F9E5BEE26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661" y="1388781"/>
            <a:ext cx="6064228" cy="4318291"/>
          </a:xfrm>
        </p:spPr>
        <p:txBody>
          <a:bodyPr anchor="ctr">
            <a:normAutofit/>
          </a:bodyPr>
          <a:lstStyle/>
          <a:p>
            <a:r>
              <a:rPr lang="fr-FR" sz="2400" dirty="0">
                <a:cs typeface="Calibri"/>
              </a:rPr>
              <a:t>PID difficile à configurer (valeur de constantes).</a:t>
            </a:r>
          </a:p>
          <a:p>
            <a:r>
              <a:rPr lang="fr-FR" sz="2400" dirty="0">
                <a:cs typeface="Calibri"/>
              </a:rPr>
              <a:t>Retrouver la ligne.</a:t>
            </a:r>
          </a:p>
          <a:p>
            <a:pPr marL="0" indent="0">
              <a:buNone/>
            </a:pPr>
            <a:endParaRPr lang="fr-FR" sz="2400" dirty="0">
              <a:cs typeface="Calibri"/>
            </a:endParaRPr>
          </a:p>
          <a:p>
            <a:endParaRPr lang="fr-FR" sz="2400" dirty="0">
              <a:cs typeface="Calibri"/>
            </a:endParaRPr>
          </a:p>
          <a:p>
            <a:endParaRPr lang="fr-FR" sz="2400" dirty="0">
              <a:cs typeface="Calibri"/>
            </a:endParaRPr>
          </a:p>
          <a:p>
            <a:endParaRPr lang="fr-FR" sz="2400" dirty="0">
              <a:cs typeface="Calibri"/>
            </a:endParaRPr>
          </a:p>
          <a:p>
            <a:pPr marL="0" indent="0">
              <a:buNone/>
            </a:pPr>
            <a:endParaRPr lang="fr-FR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34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4B5B5-54E1-4887-83A3-B4155D6E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Retrouver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la </a:t>
            </a:r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ligne</a:t>
            </a:r>
            <a:endParaRPr lang="en-US" dirty="0" err="1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25C79EF-C233-9727-705E-8D101791F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635" y="677802"/>
            <a:ext cx="5537743" cy="5537743"/>
          </a:xfrm>
        </p:spPr>
      </p:pic>
    </p:spTree>
    <p:extLst>
      <p:ext uri="{BB962C8B-B14F-4D97-AF65-F5344CB8AC3E}">
        <p14:creationId xmlns:p14="http://schemas.microsoft.com/office/powerpoint/2010/main" val="400382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62A53FCA-C3E1-5F19-9FEC-EF7AB706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818" y="867136"/>
            <a:ext cx="3929605" cy="523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9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4B5B5-54E1-4887-83A3-B4155D6E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Conclusion</a:t>
            </a:r>
            <a:endParaRPr lang="en-US" kern="1200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512DED-035A-FBA6-65CE-B952F4520A29}"/>
              </a:ext>
            </a:extLst>
          </p:cNvPr>
          <p:cNvSpPr txBox="1">
            <a:spLocks/>
          </p:cNvSpPr>
          <p:nvPr/>
        </p:nvSpPr>
        <p:spPr>
          <a:xfrm>
            <a:off x="4953672" y="1622066"/>
            <a:ext cx="3427283" cy="2276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Qu’avons-nous appris ?</a:t>
            </a:r>
          </a:p>
          <a:p>
            <a:pPr lvl="1"/>
            <a:r>
              <a:rPr lang="fr-FR" sz="2000" dirty="0">
                <a:cs typeface="Calibri"/>
                <a:sym typeface="Wingdings" panose="05000000000000000000" pitchFamily="2" charset="2"/>
              </a:rPr>
              <a:t>Programmer un robot.</a:t>
            </a:r>
          </a:p>
          <a:p>
            <a:pPr lvl="1"/>
            <a:r>
              <a:rPr lang="fr-FR" sz="2000" dirty="0">
                <a:cs typeface="Calibri"/>
                <a:sym typeface="Wingdings" panose="05000000000000000000" pitchFamily="2" charset="2"/>
              </a:rPr>
              <a:t>Utiliser et traiter les données d’un capteur.</a:t>
            </a:r>
          </a:p>
          <a:p>
            <a:pPr lvl="1"/>
            <a:r>
              <a:rPr lang="fr-FR" sz="2000" dirty="0">
                <a:cs typeface="Calibri"/>
                <a:sym typeface="Wingdings" panose="05000000000000000000" pitchFamily="2" charset="2"/>
              </a:rPr>
              <a:t>Travail en groupe.</a:t>
            </a:r>
          </a:p>
          <a:p>
            <a:pPr lvl="1"/>
            <a:r>
              <a:rPr lang="fr-FR" sz="2000" dirty="0">
                <a:cs typeface="Calibri"/>
                <a:sym typeface="Wingdings" panose="05000000000000000000" pitchFamily="2" charset="2"/>
              </a:rPr>
              <a:t>Traitement des couleurs.</a:t>
            </a:r>
          </a:p>
          <a:p>
            <a:pPr lvl="1"/>
            <a:endParaRPr lang="fr-FR" sz="2000" dirty="0">
              <a:cs typeface="Calibri"/>
              <a:sym typeface="Wingdings" panose="05000000000000000000" pitchFamily="2" charset="2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DA7EFF2-03E5-8A4D-C608-7DE1A2B8E968}"/>
              </a:ext>
            </a:extLst>
          </p:cNvPr>
          <p:cNvSpPr txBox="1">
            <a:spLocks/>
          </p:cNvSpPr>
          <p:nvPr/>
        </p:nvSpPr>
        <p:spPr>
          <a:xfrm>
            <a:off x="8687627" y="1622066"/>
            <a:ext cx="3197701" cy="2276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Des améliorations ?</a:t>
            </a:r>
          </a:p>
          <a:p>
            <a:pPr lvl="1"/>
            <a:r>
              <a:rPr lang="fr-FR" sz="2000" dirty="0"/>
              <a:t>Optimiser et rendre le robot plus compétitif.</a:t>
            </a:r>
          </a:p>
          <a:p>
            <a:pPr lvl="1"/>
            <a:r>
              <a:rPr lang="fr-FR" sz="2000" dirty="0"/>
              <a:t>Réfléchir à une méthode de correction d’erreurs plus efficace.</a:t>
            </a:r>
          </a:p>
          <a:p>
            <a:pPr lvl="1"/>
            <a:endParaRPr lang="fr-FR" sz="2000" dirty="0"/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0488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0A1F4F-9D4A-48CF-A2E8-1A153973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Objectif du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3524-6657-4487-9969-CD5AFDA5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fr-FR" sz="2400"/>
              <a:t>Programmer un robot pour qu’il puisse suivre une ligne de couleur distincte, qu’importe la forme du circuit.</a:t>
            </a:r>
          </a:p>
          <a:p>
            <a:r>
              <a:rPr lang="fr-FR" sz="2400"/>
              <a:t>Problématique simple mais avec la liberté à beaucoup d’outils d’optimisation (vitesse, qualité du mouvement, correction d’erreurs ...).</a:t>
            </a:r>
          </a:p>
          <a:p>
            <a:r>
              <a:rPr lang="fr-FR" sz="2400"/>
              <a:t>Technologie à usage domestique ou industrielle : transport de produits, de personnes.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02414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56AE-0F54-41C1-B42A-20423DE6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 d’utilisation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2F40171-B328-41F0-BDEF-6AEA9E8D79C9}"/>
              </a:ext>
            </a:extLst>
          </p:cNvPr>
          <p:cNvSpPr txBox="1"/>
          <p:nvPr/>
        </p:nvSpPr>
        <p:spPr>
          <a:xfrm>
            <a:off x="5116652" y="5386594"/>
            <a:ext cx="6642531" cy="893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i="1"/>
              <a:t>Robots automatisés de transport dans les entrepôts de Amazon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i="1"/>
              <a:t>(CBS News 2021)</a:t>
            </a:r>
          </a:p>
        </p:txBody>
      </p:sp>
      <p:pic>
        <p:nvPicPr>
          <p:cNvPr id="5" name="Content Placeholder 4" descr="A picture containing floor, indoor, tile, tiled&#10;&#10;Description automatically generated">
            <a:extLst>
              <a:ext uri="{FF2B5EF4-FFF2-40B4-BE49-F238E27FC236}">
                <a16:creationId xmlns:a16="http://schemas.microsoft.com/office/drawing/2014/main" id="{904800F5-1CD5-40CB-9A76-930DDC931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271671"/>
            <a:ext cx="6642532" cy="37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4B5B5-54E1-4887-83A3-B4155D6E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du projet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 3">
            <a:extLst>
              <a:ext uri="{FF2B5EF4-FFF2-40B4-BE49-F238E27FC236}">
                <a16:creationId xmlns:a16="http://schemas.microsoft.com/office/drawing/2014/main" id="{D4155DD6-5719-45B4-5C36-CA5BAF62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96" y="1189067"/>
            <a:ext cx="6736464" cy="45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8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12717-B6FB-4C12-8D15-7C2CB6AC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100" dirty="0" err="1">
                <a:solidFill>
                  <a:schemeClr val="bg1"/>
                </a:solidFill>
              </a:rPr>
              <a:t>Problèmatiques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244A-DB47-4D7C-A8A1-90AE9437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fr-FR" sz="2400"/>
              <a:t>Préparation: installation logicielle, montage du robot</a:t>
            </a:r>
          </a:p>
          <a:p>
            <a:r>
              <a:rPr lang="fr-FR" sz="2400"/>
              <a:t>Apprentissage des couleurs: lire et stocker les couleurs perçues par le capteur</a:t>
            </a:r>
          </a:p>
          <a:p>
            <a:r>
              <a:rPr lang="fr-FR" sz="2400"/>
              <a:t>Suivre une ligne: faire tourner les roues avec le moteur et les données des couleurs précédentes.</a:t>
            </a:r>
          </a:p>
          <a:p>
            <a:r>
              <a:rPr lang="fr-FR" sz="2400"/>
              <a:t>Optimisations: PID, mouvement fluide, limiter les </a:t>
            </a:r>
            <a:r>
              <a:rPr lang="en-US" sz="2400"/>
              <a:t>erreurs.</a:t>
            </a:r>
          </a:p>
        </p:txBody>
      </p:sp>
    </p:spTree>
    <p:extLst>
      <p:ext uri="{BB962C8B-B14F-4D97-AF65-F5344CB8AC3E}">
        <p14:creationId xmlns:p14="http://schemas.microsoft.com/office/powerpoint/2010/main" val="320043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68341-013E-4E31-8EA2-8222EA83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979516"/>
            <a:ext cx="3582073" cy="3196856"/>
          </a:xfrm>
        </p:spPr>
        <p:txBody>
          <a:bodyPr anchor="t">
            <a:normAutofit/>
          </a:bodyPr>
          <a:lstStyle/>
          <a:p>
            <a:r>
              <a:rPr lang="fr-FR" sz="4100" dirty="0">
                <a:solidFill>
                  <a:schemeClr val="bg1"/>
                </a:solidFill>
              </a:rPr>
              <a:t>Compétences/</a:t>
            </a:r>
            <a:br>
              <a:rPr lang="fr-FR" sz="4100" dirty="0">
                <a:solidFill>
                  <a:schemeClr val="bg1"/>
                </a:solidFill>
              </a:rPr>
            </a:br>
            <a:r>
              <a:rPr lang="fr-FR" sz="4100" dirty="0">
                <a:solidFill>
                  <a:schemeClr val="bg1"/>
                </a:solidFill>
              </a:rPr>
              <a:t>Outils utilisés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0263EF-65BA-2DB1-C418-A132FFE1E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900612"/>
              </p:ext>
            </p:extLst>
          </p:nvPr>
        </p:nvGraphicFramePr>
        <p:xfrm>
          <a:off x="5116653" y="933454"/>
          <a:ext cx="6578523" cy="495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514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4B5B5-54E1-4887-83A3-B4155D6E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Gestion du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projet</a:t>
            </a:r>
            <a:endParaRPr lang="en-US" kern="1200" err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0A51FA-7A8A-CDF8-22BE-36BF240F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661" y="1388781"/>
            <a:ext cx="6064228" cy="4318291"/>
          </a:xfrm>
        </p:spPr>
        <p:txBody>
          <a:bodyPr anchor="ctr">
            <a:normAutofit/>
          </a:bodyPr>
          <a:lstStyle/>
          <a:p>
            <a:r>
              <a:rPr lang="fr-FR" sz="2400" dirty="0">
                <a:ea typeface="+mn-lt"/>
                <a:cs typeface="+mn-lt"/>
              </a:rPr>
              <a:t>Comment le travail a été réparti entre les membres du groupe ? </a:t>
            </a:r>
          </a:p>
          <a:p>
            <a:r>
              <a:rPr lang="fr-FR" sz="2400" dirty="0">
                <a:ea typeface="+mn-lt"/>
                <a:cs typeface="+mn-lt"/>
              </a:rPr>
              <a:t>Comment avez-vous testé le projet ?</a:t>
            </a:r>
            <a:endParaRPr lang="fr-FR" sz="2400" dirty="0">
              <a:cs typeface="Calibri"/>
            </a:endParaRPr>
          </a:p>
          <a:p>
            <a:pPr marL="0" indent="0">
              <a:buNone/>
            </a:pPr>
            <a:endParaRPr lang="fr-FR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71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4B5B5-54E1-4887-83A3-B4155D6E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cs typeface="Calibri Light"/>
              </a:rPr>
              <a:t>Circuit pour les tests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A7B09C5-C881-766E-BE3E-DEC4FD08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04" y="925010"/>
            <a:ext cx="4083934" cy="54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12717-B6FB-4C12-8D15-7C2CB6AC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PID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D8A35A4-CD0F-16E8-E107-537F1F30F7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73864" y="1166933"/>
          <a:ext cx="5716988" cy="4279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811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Grand écran</PresentationFormat>
  <Paragraphs>56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Office Theme</vt:lpstr>
      <vt:lpstr>Robot Mindstorm</vt:lpstr>
      <vt:lpstr>Objectif du projet</vt:lpstr>
      <vt:lpstr>Examples d’utilisation</vt:lpstr>
      <vt:lpstr>Architecture du projet</vt:lpstr>
      <vt:lpstr>Problèmatiques</vt:lpstr>
      <vt:lpstr>Compétences/ Outils utilisés</vt:lpstr>
      <vt:lpstr>Gestion du projet</vt:lpstr>
      <vt:lpstr>Circuit pour les tests</vt:lpstr>
      <vt:lpstr>PID</vt:lpstr>
      <vt:lpstr>Principes</vt:lpstr>
      <vt:lpstr>Pseudocode</vt:lpstr>
      <vt:lpstr>Difficultés</vt:lpstr>
      <vt:lpstr>Retrouver la ligne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Mindstorm</dc:title>
  <dc:creator>Chau Julien</dc:creator>
  <cp:lastModifiedBy>Chau Julien</cp:lastModifiedBy>
  <cp:revision>47</cp:revision>
  <dcterms:created xsi:type="dcterms:W3CDTF">2022-05-07T11:19:41Z</dcterms:created>
  <dcterms:modified xsi:type="dcterms:W3CDTF">2022-05-08T20:38:42Z</dcterms:modified>
</cp:coreProperties>
</file>